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7" r:id="rId2"/>
    <p:sldId id="259"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9" d="100"/>
          <a:sy n="109" d="100"/>
        </p:scale>
        <p:origin x="167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F241D8-75B9-43F5-8482-486B914DEDC7}" type="datetimeFigureOut">
              <a:rPr lang="en-US" smtClean="0"/>
              <a:t>2/8/2019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94D27A-B9E2-4AB4-BED3-7EDCE8CCC351}" type="slidenum">
              <a:rPr lang="en-US" smtClean="0"/>
              <a:t>‹#›</a:t>
            </a:fld>
            <a:endParaRPr lang="en-US"/>
          </a:p>
        </p:txBody>
      </p:sp>
    </p:spTree>
    <p:extLst>
      <p:ext uri="{BB962C8B-B14F-4D97-AF65-F5344CB8AC3E}">
        <p14:creationId xmlns:p14="http://schemas.microsoft.com/office/powerpoint/2010/main" val="3420021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94D27A-B9E2-4AB4-BED3-7EDCE8CCC351}" type="slidenum">
              <a:rPr lang="en-US" smtClean="0"/>
              <a:t>17</a:t>
            </a:fld>
            <a:endParaRPr lang="en-US"/>
          </a:p>
        </p:txBody>
      </p:sp>
    </p:spTree>
    <p:extLst>
      <p:ext uri="{BB962C8B-B14F-4D97-AF65-F5344CB8AC3E}">
        <p14:creationId xmlns:p14="http://schemas.microsoft.com/office/powerpoint/2010/main" val="4108450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200D481-502C-41D4-B3BE-B130C5123903}" type="datetimeFigureOut">
              <a:rPr lang="en-US" smtClean="0"/>
              <a:t>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F6809-89E1-4753-9F7A-01AC34BADD1B}" type="slidenum">
              <a:rPr lang="en-US" smtClean="0"/>
              <a:t>‹#›</a:t>
            </a:fld>
            <a:endParaRPr lang="en-US"/>
          </a:p>
        </p:txBody>
      </p:sp>
    </p:spTree>
    <p:extLst>
      <p:ext uri="{BB962C8B-B14F-4D97-AF65-F5344CB8AC3E}">
        <p14:creationId xmlns:p14="http://schemas.microsoft.com/office/powerpoint/2010/main" val="2253479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00D481-502C-41D4-B3BE-B130C5123903}" type="datetimeFigureOut">
              <a:rPr lang="en-US" smtClean="0"/>
              <a:t>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F6809-89E1-4753-9F7A-01AC34BADD1B}" type="slidenum">
              <a:rPr lang="en-US" smtClean="0"/>
              <a:t>‹#›</a:t>
            </a:fld>
            <a:endParaRPr lang="en-US"/>
          </a:p>
        </p:txBody>
      </p:sp>
    </p:spTree>
    <p:extLst>
      <p:ext uri="{BB962C8B-B14F-4D97-AF65-F5344CB8AC3E}">
        <p14:creationId xmlns:p14="http://schemas.microsoft.com/office/powerpoint/2010/main" val="858541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00D481-502C-41D4-B3BE-B130C5123903}" type="datetimeFigureOut">
              <a:rPr lang="en-US" smtClean="0"/>
              <a:t>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F6809-89E1-4753-9F7A-01AC34BADD1B}" type="slidenum">
              <a:rPr lang="en-US" smtClean="0"/>
              <a:t>‹#›</a:t>
            </a:fld>
            <a:endParaRPr lang="en-US"/>
          </a:p>
        </p:txBody>
      </p:sp>
    </p:spTree>
    <p:extLst>
      <p:ext uri="{BB962C8B-B14F-4D97-AF65-F5344CB8AC3E}">
        <p14:creationId xmlns:p14="http://schemas.microsoft.com/office/powerpoint/2010/main" val="3195536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200D481-502C-41D4-B3BE-B130C5123903}" type="datetimeFigureOut">
              <a:rPr lang="en-US" smtClean="0"/>
              <a:t>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F6809-89E1-4753-9F7A-01AC34BADD1B}" type="slidenum">
              <a:rPr lang="en-US" smtClean="0"/>
              <a:t>‹#›</a:t>
            </a:fld>
            <a:endParaRPr lang="en-US"/>
          </a:p>
        </p:txBody>
      </p:sp>
    </p:spTree>
    <p:extLst>
      <p:ext uri="{BB962C8B-B14F-4D97-AF65-F5344CB8AC3E}">
        <p14:creationId xmlns:p14="http://schemas.microsoft.com/office/powerpoint/2010/main" val="1124173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00D481-502C-41D4-B3BE-B130C5123903}" type="datetimeFigureOut">
              <a:rPr lang="en-US" smtClean="0"/>
              <a:t>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F6809-89E1-4753-9F7A-01AC34BADD1B}" type="slidenum">
              <a:rPr lang="en-US" smtClean="0"/>
              <a:t>‹#›</a:t>
            </a:fld>
            <a:endParaRPr lang="en-US"/>
          </a:p>
        </p:txBody>
      </p:sp>
    </p:spTree>
    <p:extLst>
      <p:ext uri="{BB962C8B-B14F-4D97-AF65-F5344CB8AC3E}">
        <p14:creationId xmlns:p14="http://schemas.microsoft.com/office/powerpoint/2010/main" val="2910267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200D481-502C-41D4-B3BE-B130C5123903}" type="datetimeFigureOut">
              <a:rPr lang="en-US" smtClean="0"/>
              <a:t>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0F6809-89E1-4753-9F7A-01AC34BADD1B}" type="slidenum">
              <a:rPr lang="en-US" smtClean="0"/>
              <a:t>‹#›</a:t>
            </a:fld>
            <a:endParaRPr lang="en-US"/>
          </a:p>
        </p:txBody>
      </p:sp>
    </p:spTree>
    <p:extLst>
      <p:ext uri="{BB962C8B-B14F-4D97-AF65-F5344CB8AC3E}">
        <p14:creationId xmlns:p14="http://schemas.microsoft.com/office/powerpoint/2010/main" val="3051937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200D481-502C-41D4-B3BE-B130C5123903}" type="datetimeFigureOut">
              <a:rPr lang="en-US" smtClean="0"/>
              <a:t>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0F6809-89E1-4753-9F7A-01AC34BADD1B}" type="slidenum">
              <a:rPr lang="en-US" smtClean="0"/>
              <a:t>‹#›</a:t>
            </a:fld>
            <a:endParaRPr lang="en-US"/>
          </a:p>
        </p:txBody>
      </p:sp>
    </p:spTree>
    <p:extLst>
      <p:ext uri="{BB962C8B-B14F-4D97-AF65-F5344CB8AC3E}">
        <p14:creationId xmlns:p14="http://schemas.microsoft.com/office/powerpoint/2010/main" val="3003989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200D481-502C-41D4-B3BE-B130C5123903}" type="datetimeFigureOut">
              <a:rPr lang="en-US" smtClean="0"/>
              <a:t>2/8/2019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0F6809-89E1-4753-9F7A-01AC34BADD1B}" type="slidenum">
              <a:rPr lang="en-US" smtClean="0"/>
              <a:t>‹#›</a:t>
            </a:fld>
            <a:endParaRPr lang="en-US"/>
          </a:p>
        </p:txBody>
      </p:sp>
    </p:spTree>
    <p:extLst>
      <p:ext uri="{BB962C8B-B14F-4D97-AF65-F5344CB8AC3E}">
        <p14:creationId xmlns:p14="http://schemas.microsoft.com/office/powerpoint/2010/main" val="184295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00D481-502C-41D4-B3BE-B130C5123903}" type="datetimeFigureOut">
              <a:rPr lang="en-US" smtClean="0"/>
              <a:t>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0F6809-89E1-4753-9F7A-01AC34BADD1B}" type="slidenum">
              <a:rPr lang="en-US" smtClean="0"/>
              <a:t>‹#›</a:t>
            </a:fld>
            <a:endParaRPr lang="en-US"/>
          </a:p>
        </p:txBody>
      </p:sp>
    </p:spTree>
    <p:extLst>
      <p:ext uri="{BB962C8B-B14F-4D97-AF65-F5344CB8AC3E}">
        <p14:creationId xmlns:p14="http://schemas.microsoft.com/office/powerpoint/2010/main" val="2267288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00D481-502C-41D4-B3BE-B130C5123903}" type="datetimeFigureOut">
              <a:rPr lang="en-US" smtClean="0"/>
              <a:t>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0F6809-89E1-4753-9F7A-01AC34BADD1B}" type="slidenum">
              <a:rPr lang="en-US" smtClean="0"/>
              <a:t>‹#›</a:t>
            </a:fld>
            <a:endParaRPr lang="en-US"/>
          </a:p>
        </p:txBody>
      </p:sp>
    </p:spTree>
    <p:extLst>
      <p:ext uri="{BB962C8B-B14F-4D97-AF65-F5344CB8AC3E}">
        <p14:creationId xmlns:p14="http://schemas.microsoft.com/office/powerpoint/2010/main" val="5306893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00D481-502C-41D4-B3BE-B130C5123903}" type="datetimeFigureOut">
              <a:rPr lang="en-US" smtClean="0"/>
              <a:t>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0F6809-89E1-4753-9F7A-01AC34BADD1B}" type="slidenum">
              <a:rPr lang="en-US" smtClean="0"/>
              <a:t>‹#›</a:t>
            </a:fld>
            <a:endParaRPr lang="en-US"/>
          </a:p>
        </p:txBody>
      </p:sp>
    </p:spTree>
    <p:extLst>
      <p:ext uri="{BB962C8B-B14F-4D97-AF65-F5344CB8AC3E}">
        <p14:creationId xmlns:p14="http://schemas.microsoft.com/office/powerpoint/2010/main" val="732286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00D481-502C-41D4-B3BE-B130C5123903}" type="datetimeFigureOut">
              <a:rPr lang="en-US" smtClean="0"/>
              <a:t>2/8/2019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0F6809-89E1-4753-9F7A-01AC34BADD1B}" type="slidenum">
              <a:rPr lang="en-US" smtClean="0"/>
              <a:t>‹#›</a:t>
            </a:fld>
            <a:endParaRPr lang="en-US"/>
          </a:p>
        </p:txBody>
      </p:sp>
    </p:spTree>
    <p:extLst>
      <p:ext uri="{BB962C8B-B14F-4D97-AF65-F5344CB8AC3E}">
        <p14:creationId xmlns:p14="http://schemas.microsoft.com/office/powerpoint/2010/main" val="35288844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4245" y="2362200"/>
            <a:ext cx="8817355" cy="3970318"/>
          </a:xfrm>
          <a:prstGeom prst="rect">
            <a:avLst/>
          </a:prstGeom>
          <a:noFill/>
        </p:spPr>
        <p:txBody>
          <a:bodyPr wrap="square" rtlCol="0">
            <a:spAutoFit/>
          </a:bodyPr>
          <a:lstStyle/>
          <a:p>
            <a:pPr algn="ctr"/>
            <a:r>
              <a:rPr lang="sr-Cyrl-RS" sz="3600" b="1" dirty="0" smtClean="0">
                <a:solidFill>
                  <a:schemeClr val="tx2"/>
                </a:solidFill>
              </a:rPr>
              <a:t>УНИВЕРЗИТЕТ У БАЊОЈ ЛУЦИ</a:t>
            </a:r>
          </a:p>
          <a:p>
            <a:pPr algn="ctr"/>
            <a:r>
              <a:rPr lang="sr-Cyrl-RS" sz="3600" b="1" dirty="0" smtClean="0">
                <a:solidFill>
                  <a:schemeClr val="tx2"/>
                </a:solidFill>
              </a:rPr>
              <a:t>ФАКУЛТЕТ БЕЗБЈЕДНОСНИХ НАУКА</a:t>
            </a:r>
          </a:p>
          <a:p>
            <a:pPr algn="ctr"/>
            <a:endParaRPr lang="sr-Cyrl-RS" sz="3600" b="1" dirty="0" smtClean="0"/>
          </a:p>
          <a:p>
            <a:pPr algn="ctr"/>
            <a:r>
              <a:rPr lang="sr-Cyrl-RS" sz="3600" b="1" dirty="0" smtClean="0">
                <a:solidFill>
                  <a:srgbClr val="C00000"/>
                </a:solidFill>
              </a:rPr>
              <a:t>ДРУГИ ЦИКЛУС СТУДИЈА</a:t>
            </a:r>
          </a:p>
          <a:p>
            <a:pPr algn="ctr"/>
            <a:endParaRPr lang="sr-Cyrl-RS" sz="3600" b="1" dirty="0" smtClean="0">
              <a:solidFill>
                <a:srgbClr val="C00000"/>
              </a:solidFill>
            </a:endParaRPr>
          </a:p>
          <a:p>
            <a:pPr algn="ctr"/>
            <a:r>
              <a:rPr lang="sr-Cyrl-RS" sz="3600" b="1" dirty="0" smtClean="0"/>
              <a:t>УПРАВЉАЊЕ БЕЗБЈЕДНОСНИМ РИЗИЦИМА </a:t>
            </a:r>
          </a:p>
          <a:p>
            <a:pPr algn="ctr"/>
            <a:r>
              <a:rPr lang="sr-Cyrl-RS" sz="3600" b="1" dirty="0" smtClean="0"/>
              <a:t>У ПРИРОДНИМ КАТАСТРОФАМА</a:t>
            </a:r>
            <a:endParaRPr lang="en-US" sz="3600" b="1" dirty="0"/>
          </a:p>
        </p:txBody>
      </p:sp>
      <p:pic>
        <p:nvPicPr>
          <p:cNvPr id="4" name="Picture 3" descr="Универзитет у Бањој Луци logo"/>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533400"/>
            <a:ext cx="4408805" cy="1247775"/>
          </a:xfrm>
          <a:prstGeom prst="rect">
            <a:avLst/>
          </a:prstGeom>
          <a:noFill/>
          <a:ln>
            <a:noFill/>
          </a:ln>
        </p:spPr>
      </p:pic>
      <p:pic>
        <p:nvPicPr>
          <p:cNvPr id="5" name="Picture 4" descr="C:\Users\ADMIN\Desktop\IMG_20170303_19532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457200"/>
            <a:ext cx="1752600" cy="1524000"/>
          </a:xfrm>
          <a:prstGeom prst="rect">
            <a:avLst/>
          </a:prstGeom>
          <a:noFill/>
          <a:ln>
            <a:noFill/>
          </a:ln>
        </p:spPr>
      </p:pic>
    </p:spTree>
    <p:extLst>
      <p:ext uri="{BB962C8B-B14F-4D97-AF65-F5344CB8AC3E}">
        <p14:creationId xmlns:p14="http://schemas.microsoft.com/office/powerpoint/2010/main" val="246978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5492" y="457200"/>
            <a:ext cx="8610600" cy="5078313"/>
          </a:xfrm>
          <a:prstGeom prst="rect">
            <a:avLst/>
          </a:prstGeom>
        </p:spPr>
        <p:txBody>
          <a:bodyPr wrap="square">
            <a:spAutoFit/>
          </a:bodyPr>
          <a:lstStyle/>
          <a:p>
            <a:r>
              <a:rPr lang="ru-RU" sz="3600" dirty="0"/>
              <a:t>Мастер рад, зависно од извора информација и података који се у њему користе, може бити: </a:t>
            </a:r>
            <a:endParaRPr lang="ru-RU" sz="3600" dirty="0" smtClean="0"/>
          </a:p>
          <a:p>
            <a:pPr marL="742950" indent="-742950">
              <a:buFont typeface="+mj-lt"/>
              <a:buAutoNum type="arabicPeriod"/>
            </a:pPr>
            <a:r>
              <a:rPr lang="ru-RU" sz="3600" b="1" dirty="0"/>
              <a:t>рад заснован на подацима из литературе </a:t>
            </a:r>
            <a:endParaRPr lang="ru-RU" sz="3600" b="1" dirty="0" smtClean="0"/>
          </a:p>
          <a:p>
            <a:pPr marL="742950" indent="-742950">
              <a:buFont typeface="+mj-lt"/>
              <a:buAutoNum type="arabicPeriod"/>
            </a:pPr>
            <a:r>
              <a:rPr lang="ru-RU" sz="3600" b="1" dirty="0"/>
              <a:t>рад заснован на подацима специјално прикупљеним за те потребе или за истраживачки пројекат</a:t>
            </a:r>
            <a:r>
              <a:rPr lang="ru-RU" sz="3600" dirty="0"/>
              <a:t> </a:t>
            </a:r>
            <a:endParaRPr lang="en-US" sz="3600" dirty="0"/>
          </a:p>
        </p:txBody>
      </p:sp>
    </p:spTree>
    <p:extLst>
      <p:ext uri="{BB962C8B-B14F-4D97-AF65-F5344CB8AC3E}">
        <p14:creationId xmlns:p14="http://schemas.microsoft.com/office/powerpoint/2010/main" val="482756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04800"/>
            <a:ext cx="8839200" cy="5632311"/>
          </a:xfrm>
          <a:prstGeom prst="rect">
            <a:avLst/>
          </a:prstGeom>
        </p:spPr>
        <p:txBody>
          <a:bodyPr wrap="square">
            <a:spAutoFit/>
          </a:bodyPr>
          <a:lstStyle/>
          <a:p>
            <a:r>
              <a:rPr lang="ru-RU" sz="3600" b="1" dirty="0" smtClean="0"/>
              <a:t>Рад </a:t>
            </a:r>
            <a:r>
              <a:rPr lang="ru-RU" sz="3600" b="1" dirty="0"/>
              <a:t>заснован на подацима из </a:t>
            </a:r>
            <a:r>
              <a:rPr lang="ru-RU" sz="3600" b="1" dirty="0" smtClean="0"/>
              <a:t>литературе</a:t>
            </a:r>
          </a:p>
          <a:p>
            <a:endParaRPr lang="ru-RU" sz="3600" b="1" dirty="0"/>
          </a:p>
          <a:p>
            <a:r>
              <a:rPr lang="ru-RU" sz="3600" dirty="0"/>
              <a:t>Анализа одређеног питања из области и </a:t>
            </a:r>
            <a:endParaRPr lang="ru-RU" sz="3600" dirty="0" smtClean="0"/>
          </a:p>
          <a:p>
            <a:r>
              <a:rPr lang="ru-RU" sz="3600" dirty="0" smtClean="0"/>
              <a:t>синтеза </a:t>
            </a:r>
            <a:r>
              <a:rPr lang="ru-RU" sz="3600" dirty="0"/>
              <a:t>постојећих и нових података </a:t>
            </a:r>
            <a:endParaRPr lang="ru-RU" sz="3600" dirty="0" smtClean="0"/>
          </a:p>
          <a:p>
            <a:r>
              <a:rPr lang="ru-RU" sz="3600" dirty="0" smtClean="0"/>
              <a:t>базира </a:t>
            </a:r>
            <a:r>
              <a:rPr lang="ru-RU" sz="3600" dirty="0"/>
              <a:t>се на коришћеној литератури </a:t>
            </a:r>
            <a:endParaRPr lang="ru-RU" sz="3600" dirty="0" smtClean="0"/>
          </a:p>
          <a:p>
            <a:r>
              <a:rPr lang="ru-RU" sz="3600" dirty="0" smtClean="0"/>
              <a:t>различитим </a:t>
            </a:r>
            <a:r>
              <a:rPr lang="ru-RU" sz="3600" dirty="0"/>
              <a:t>мишљењима на основу чега </a:t>
            </a:r>
            <a:endParaRPr lang="ru-RU" sz="3600" dirty="0" smtClean="0"/>
          </a:p>
          <a:p>
            <a:r>
              <a:rPr lang="ru-RU" sz="3600" dirty="0" smtClean="0"/>
              <a:t>се </a:t>
            </a:r>
            <a:r>
              <a:rPr lang="ru-RU" sz="3600" dirty="0"/>
              <a:t>формира сопствено. </a:t>
            </a:r>
            <a:endParaRPr lang="ru-RU" sz="3600" dirty="0" smtClean="0"/>
          </a:p>
          <a:p>
            <a:endParaRPr lang="ru-RU" sz="3600" dirty="0" smtClean="0"/>
          </a:p>
          <a:p>
            <a:r>
              <a:rPr lang="ru-RU" sz="3600" dirty="0" smtClean="0"/>
              <a:t>У </a:t>
            </a:r>
            <a:r>
              <a:rPr lang="ru-RU" sz="3600" dirty="0"/>
              <a:t>овој врсти рада користи </a:t>
            </a:r>
            <a:r>
              <a:rPr lang="ru-RU" sz="3600" dirty="0" smtClean="0"/>
              <a:t>се </a:t>
            </a:r>
            <a:r>
              <a:rPr lang="ru-RU" sz="3600" b="1" i="1" dirty="0" smtClean="0"/>
              <a:t>студија случаја.</a:t>
            </a:r>
            <a:r>
              <a:rPr lang="ru-RU" sz="3600" b="1" dirty="0" smtClean="0"/>
              <a:t> </a:t>
            </a:r>
            <a:endParaRPr lang="en-US" sz="3600" b="1" dirty="0"/>
          </a:p>
        </p:txBody>
      </p:sp>
    </p:spTree>
    <p:extLst>
      <p:ext uri="{BB962C8B-B14F-4D97-AF65-F5344CB8AC3E}">
        <p14:creationId xmlns:p14="http://schemas.microsoft.com/office/powerpoint/2010/main" val="41088087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28600"/>
            <a:ext cx="8534400" cy="6247864"/>
          </a:xfrm>
          <a:prstGeom prst="rect">
            <a:avLst/>
          </a:prstGeom>
        </p:spPr>
        <p:txBody>
          <a:bodyPr wrap="square">
            <a:spAutoFit/>
          </a:bodyPr>
          <a:lstStyle/>
          <a:p>
            <a:r>
              <a:rPr lang="ru-RU" sz="3600" b="1" dirty="0" smtClean="0"/>
              <a:t>Рад </a:t>
            </a:r>
            <a:r>
              <a:rPr lang="ru-RU" sz="3600" b="1" dirty="0"/>
              <a:t>заснован на подацима специјално прикупљеним за те потребе или за истраживачки </a:t>
            </a:r>
            <a:r>
              <a:rPr lang="ru-RU" sz="3600" b="1" dirty="0" smtClean="0"/>
              <a:t>пројекат</a:t>
            </a:r>
          </a:p>
          <a:p>
            <a:r>
              <a:rPr lang="ru-RU" sz="3600" dirty="0" smtClean="0"/>
              <a:t> </a:t>
            </a:r>
          </a:p>
          <a:p>
            <a:r>
              <a:rPr lang="ru-RU" sz="3200" dirty="0" smtClean="0"/>
              <a:t>Основа </a:t>
            </a:r>
            <a:r>
              <a:rPr lang="ru-RU" sz="3200" dirty="0"/>
              <a:t>су подаци који се прикупљају за потребе мастер рада коришћењем различитих научних метода (анкета, интервју, посматрање, и сл.). </a:t>
            </a:r>
            <a:endParaRPr lang="ru-RU" sz="3200" dirty="0" smtClean="0"/>
          </a:p>
          <a:p>
            <a:r>
              <a:rPr lang="ru-RU" sz="3200" dirty="0" smtClean="0"/>
              <a:t>Тако </a:t>
            </a:r>
            <a:r>
              <a:rPr lang="ru-RU" sz="3200" dirty="0"/>
              <a:t>добијени, анализирани и продискутовани подаци </a:t>
            </a:r>
            <a:r>
              <a:rPr lang="ru-RU" sz="3200" b="1" dirty="0"/>
              <a:t>упоређују се са подацима добијеним из секундарних извора </a:t>
            </a:r>
            <a:r>
              <a:rPr lang="ru-RU" sz="3200" dirty="0"/>
              <a:t>(које је прикупио, анализирао и објавио неко други). </a:t>
            </a:r>
            <a:endParaRPr lang="en-US" sz="3200" dirty="0"/>
          </a:p>
        </p:txBody>
      </p:sp>
    </p:spTree>
    <p:extLst>
      <p:ext uri="{BB962C8B-B14F-4D97-AF65-F5344CB8AC3E}">
        <p14:creationId xmlns:p14="http://schemas.microsoft.com/office/powerpoint/2010/main" val="2419844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0646" y="381000"/>
            <a:ext cx="8305800" cy="1200329"/>
          </a:xfrm>
          <a:prstGeom prst="rect">
            <a:avLst/>
          </a:prstGeom>
        </p:spPr>
        <p:txBody>
          <a:bodyPr wrap="square">
            <a:spAutoFit/>
          </a:bodyPr>
          <a:lstStyle/>
          <a:p>
            <a:r>
              <a:rPr lang="ru-RU" sz="3600" dirty="0"/>
              <a:t>Обим мастер рада зависи од врсте и сложености проблема о којем се пише. </a:t>
            </a:r>
            <a:endParaRPr lang="en-US" sz="3600" dirty="0"/>
          </a:p>
        </p:txBody>
      </p:sp>
    </p:spTree>
    <p:extLst>
      <p:ext uri="{BB962C8B-B14F-4D97-AF65-F5344CB8AC3E}">
        <p14:creationId xmlns:p14="http://schemas.microsoft.com/office/powerpoint/2010/main" val="2377393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04800"/>
            <a:ext cx="8943859" cy="6432530"/>
          </a:xfrm>
          <a:prstGeom prst="rect">
            <a:avLst/>
          </a:prstGeom>
        </p:spPr>
        <p:txBody>
          <a:bodyPr wrap="none">
            <a:spAutoFit/>
          </a:bodyPr>
          <a:lstStyle/>
          <a:p>
            <a:r>
              <a:rPr lang="ru-RU" sz="4000" b="1" dirty="0"/>
              <a:t>Поступак пријаве теме мастер </a:t>
            </a:r>
            <a:r>
              <a:rPr lang="ru-RU" sz="4000" b="1" dirty="0" smtClean="0"/>
              <a:t>рада</a:t>
            </a:r>
            <a:endParaRPr lang="ru-RU" sz="4000" dirty="0" smtClean="0"/>
          </a:p>
          <a:p>
            <a:endParaRPr lang="ru-RU" sz="3600" dirty="0" smtClean="0"/>
          </a:p>
          <a:p>
            <a:r>
              <a:rPr lang="ru-RU" sz="3200" dirty="0" smtClean="0"/>
              <a:t>Тема </a:t>
            </a:r>
            <a:r>
              <a:rPr lang="ru-RU" sz="3200" dirty="0"/>
              <a:t>мастер рада договара се са ментором. </a:t>
            </a:r>
            <a:endParaRPr lang="ru-RU" sz="3200" dirty="0" smtClean="0"/>
          </a:p>
          <a:p>
            <a:r>
              <a:rPr lang="ru-RU" sz="3200" dirty="0" smtClean="0"/>
              <a:t>Ментор </a:t>
            </a:r>
            <a:r>
              <a:rPr lang="ru-RU" sz="3200" dirty="0"/>
              <a:t>може бити сваки наставник који је </a:t>
            </a:r>
            <a:endParaRPr lang="ru-RU" sz="3200" dirty="0" smtClean="0"/>
          </a:p>
          <a:p>
            <a:r>
              <a:rPr lang="ru-RU" sz="3200" dirty="0" smtClean="0"/>
              <a:t>учествовао </a:t>
            </a:r>
            <a:r>
              <a:rPr lang="ru-RU" sz="3200" dirty="0"/>
              <a:t>у реализацији наставе на </a:t>
            </a:r>
            <a:endParaRPr lang="ru-RU" sz="3200" dirty="0" smtClean="0"/>
          </a:p>
          <a:p>
            <a:r>
              <a:rPr lang="ru-RU" sz="3200" dirty="0" smtClean="0"/>
              <a:t>студијском програму.</a:t>
            </a:r>
          </a:p>
          <a:p>
            <a:r>
              <a:rPr lang="ru-RU" sz="3200" dirty="0"/>
              <a:t>Пријава теме врши се попуњавањем </a:t>
            </a:r>
            <a:endParaRPr lang="ru-RU" sz="3200" dirty="0" smtClean="0"/>
          </a:p>
          <a:p>
            <a:r>
              <a:rPr lang="ru-RU" sz="3200" i="1" dirty="0" smtClean="0"/>
              <a:t>Обрасца </a:t>
            </a:r>
            <a:r>
              <a:rPr lang="ru-RU" sz="3200" i="1" dirty="0"/>
              <a:t>за пријаву мастер </a:t>
            </a:r>
            <a:r>
              <a:rPr lang="ru-RU" sz="3200" i="1" dirty="0" smtClean="0"/>
              <a:t>рада</a:t>
            </a:r>
            <a:r>
              <a:rPr lang="ru-RU" sz="3200" dirty="0" smtClean="0"/>
              <a:t>. </a:t>
            </a:r>
            <a:r>
              <a:rPr lang="ru-RU" sz="3200" dirty="0"/>
              <a:t>Попуњен </a:t>
            </a:r>
            <a:endParaRPr lang="ru-RU" sz="3200" dirty="0" smtClean="0"/>
          </a:p>
          <a:p>
            <a:r>
              <a:rPr lang="ru-RU" sz="3200" i="1" dirty="0" smtClean="0"/>
              <a:t>Образац</a:t>
            </a:r>
            <a:r>
              <a:rPr lang="ru-RU" sz="3200" dirty="0" smtClean="0"/>
              <a:t> </a:t>
            </a:r>
            <a:r>
              <a:rPr lang="ru-RU" sz="3200" dirty="0"/>
              <a:t>се предаје надлежној служби </a:t>
            </a:r>
            <a:endParaRPr lang="ru-RU" sz="3200" dirty="0" smtClean="0"/>
          </a:p>
          <a:p>
            <a:r>
              <a:rPr lang="ru-RU" sz="3200" dirty="0" smtClean="0"/>
              <a:t>Универзитета</a:t>
            </a:r>
            <a:r>
              <a:rPr lang="ru-RU" sz="3200" dirty="0"/>
              <a:t>. Пре предаје обрасца </a:t>
            </a:r>
            <a:r>
              <a:rPr lang="ru-RU" sz="3200" b="1" dirty="0" smtClean="0"/>
              <a:t>ментор </a:t>
            </a:r>
            <a:r>
              <a:rPr lang="ru-RU" sz="3200" b="1" dirty="0"/>
              <a:t>мора </a:t>
            </a:r>
            <a:endParaRPr lang="ru-RU" sz="3200" b="1" dirty="0" smtClean="0"/>
          </a:p>
          <a:p>
            <a:r>
              <a:rPr lang="ru-RU" sz="3200" b="1" dirty="0" smtClean="0"/>
              <a:t>проверити</a:t>
            </a:r>
            <a:r>
              <a:rPr lang="ru-RU" sz="3200" dirty="0" smtClean="0"/>
              <a:t> </a:t>
            </a:r>
            <a:r>
              <a:rPr lang="ru-RU" sz="3200" dirty="0"/>
              <a:t>постојање свих </a:t>
            </a:r>
            <a:r>
              <a:rPr lang="ru-RU" sz="3200" dirty="0" smtClean="0"/>
              <a:t>релевантних </a:t>
            </a:r>
            <a:r>
              <a:rPr lang="ru-RU" sz="3200" dirty="0"/>
              <a:t>делова </a:t>
            </a:r>
            <a:endParaRPr lang="ru-RU" sz="3200" dirty="0" smtClean="0"/>
          </a:p>
          <a:p>
            <a:r>
              <a:rPr lang="ru-RU" sz="3200" dirty="0" smtClean="0"/>
              <a:t>и </a:t>
            </a:r>
            <a:r>
              <a:rPr lang="ru-RU" sz="3200" dirty="0"/>
              <a:t>помоћи студенту да га коректно попуни. </a:t>
            </a:r>
            <a:endParaRPr lang="en-US" sz="3200" dirty="0"/>
          </a:p>
        </p:txBody>
      </p:sp>
    </p:spTree>
    <p:extLst>
      <p:ext uri="{BB962C8B-B14F-4D97-AF65-F5344CB8AC3E}">
        <p14:creationId xmlns:p14="http://schemas.microsoft.com/office/powerpoint/2010/main" val="9757102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28600"/>
            <a:ext cx="8763000" cy="6001643"/>
          </a:xfrm>
          <a:prstGeom prst="rect">
            <a:avLst/>
          </a:prstGeom>
        </p:spPr>
        <p:txBody>
          <a:bodyPr wrap="square">
            <a:spAutoFit/>
          </a:bodyPr>
          <a:lstStyle/>
          <a:p>
            <a:r>
              <a:rPr lang="ru-RU" sz="3200" b="1" dirty="0">
                <a:solidFill>
                  <a:schemeClr val="tx2"/>
                </a:solidFill>
              </a:rPr>
              <a:t>У формулару су дефинисани</a:t>
            </a:r>
            <a:r>
              <a:rPr lang="ru-RU" sz="3200" b="1" dirty="0" smtClean="0">
                <a:solidFill>
                  <a:schemeClr val="tx2"/>
                </a:solidFill>
              </a:rPr>
              <a:t>:</a:t>
            </a:r>
          </a:p>
          <a:p>
            <a:endParaRPr lang="ru-RU" sz="3200" b="1" dirty="0" smtClean="0">
              <a:solidFill>
                <a:schemeClr val="tx2"/>
              </a:solidFill>
            </a:endParaRPr>
          </a:p>
          <a:p>
            <a:r>
              <a:rPr lang="ru-RU" sz="3200" b="1" dirty="0"/>
              <a:t>1. надлежно тело које одобрава израду мастер рада </a:t>
            </a:r>
            <a:r>
              <a:rPr lang="ru-RU" sz="3200" dirty="0"/>
              <a:t>(Веће за студије при Универзитету); </a:t>
            </a:r>
            <a:endParaRPr lang="en-US" sz="3200" dirty="0"/>
          </a:p>
          <a:p>
            <a:r>
              <a:rPr lang="ru-RU" sz="3200" b="1" dirty="0"/>
              <a:t>2. студијски програм</a:t>
            </a:r>
            <a:r>
              <a:rPr lang="ru-RU" sz="3200" dirty="0"/>
              <a:t>; </a:t>
            </a:r>
            <a:endParaRPr lang="en-US" sz="3200" dirty="0"/>
          </a:p>
          <a:p>
            <a:r>
              <a:rPr lang="ru-RU" sz="3200" b="1" dirty="0"/>
              <a:t>3. наслов рада</a:t>
            </a:r>
            <a:r>
              <a:rPr lang="ru-RU" sz="3200" dirty="0"/>
              <a:t>; </a:t>
            </a:r>
            <a:endParaRPr lang="en-US" sz="3200" dirty="0"/>
          </a:p>
          <a:p>
            <a:r>
              <a:rPr lang="ru-RU" sz="3200" b="1" dirty="0"/>
              <a:t>4. циљ рада </a:t>
            </a:r>
            <a:r>
              <a:rPr lang="ru-RU" sz="3200" dirty="0"/>
              <a:t>(кратко објаснити који су циљеви рада. Навести бар 2 основна циља); </a:t>
            </a:r>
            <a:endParaRPr lang="en-US" sz="3200" dirty="0"/>
          </a:p>
          <a:p>
            <a:r>
              <a:rPr lang="ru-RU" sz="3200" b="1" dirty="0"/>
              <a:t>5. предмет рада </a:t>
            </a:r>
            <a:r>
              <a:rPr lang="ru-RU" sz="3200" dirty="0"/>
              <a:t>(јасно и прецизно на 3 до 4 стране дефинисати предмет); </a:t>
            </a:r>
            <a:endParaRPr lang="en-US" sz="3200" dirty="0"/>
          </a:p>
          <a:p>
            <a:endParaRPr lang="ru-RU" sz="3200" dirty="0" smtClean="0"/>
          </a:p>
          <a:p>
            <a:r>
              <a:rPr lang="ru-RU" sz="3200" dirty="0" smtClean="0"/>
              <a:t> </a:t>
            </a:r>
            <a:endParaRPr lang="en-US" sz="3200" dirty="0"/>
          </a:p>
        </p:txBody>
      </p:sp>
    </p:spTree>
    <p:extLst>
      <p:ext uri="{BB962C8B-B14F-4D97-AF65-F5344CB8AC3E}">
        <p14:creationId xmlns:p14="http://schemas.microsoft.com/office/powerpoint/2010/main" val="1240599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28600"/>
            <a:ext cx="8534400" cy="6124754"/>
          </a:xfrm>
          <a:prstGeom prst="rect">
            <a:avLst/>
          </a:prstGeom>
        </p:spPr>
        <p:txBody>
          <a:bodyPr wrap="square">
            <a:spAutoFit/>
          </a:bodyPr>
          <a:lstStyle/>
          <a:p>
            <a:r>
              <a:rPr lang="ru-RU" sz="2800" b="1" dirty="0" smtClean="0"/>
              <a:t>6. методе рада </a:t>
            </a:r>
            <a:r>
              <a:rPr lang="ru-RU" sz="2800" dirty="0" smtClean="0"/>
              <a:t>(објаснити које ће се методе користити за који део рада. Уколико се посебно врши анкетирање, интервјуисање, посматрање или примена неке од квантитативних метода објаснити узорак, циљне групе, начин спровођења истраживања, припремљени инструментариј); </a:t>
            </a:r>
            <a:endParaRPr lang="en-US" sz="2800" dirty="0" smtClean="0"/>
          </a:p>
          <a:p>
            <a:r>
              <a:rPr lang="ru-RU" sz="2800" b="1" dirty="0" smtClean="0"/>
              <a:t>7. структура по поглављима </a:t>
            </a:r>
            <a:r>
              <a:rPr lang="ru-RU" sz="2800" dirty="0" smtClean="0"/>
              <a:t>(кратак опис сваког поглавља – не таксативно навођење садржаја); </a:t>
            </a:r>
            <a:endParaRPr lang="en-US" sz="2800" dirty="0" smtClean="0"/>
          </a:p>
          <a:p>
            <a:r>
              <a:rPr lang="ru-RU" sz="2800" b="1" dirty="0" smtClean="0"/>
              <a:t>8. литература </a:t>
            </a:r>
            <a:r>
              <a:rPr lang="ru-RU" sz="2800" dirty="0" smtClean="0"/>
              <a:t>(бар 30-ак одредница стране и домаће литература која ће се користитии при изради мастер рада и којом се доказује упућеност у изабрану тему, а не може обухватати уџбеничку литературу са основних академских студија);</a:t>
            </a:r>
            <a:r>
              <a:rPr lang="ru-RU" sz="2800" b="1" dirty="0" smtClean="0"/>
              <a:t> </a:t>
            </a:r>
            <a:endParaRPr lang="en-US" sz="2800" dirty="0" smtClean="0"/>
          </a:p>
          <a:p>
            <a:r>
              <a:rPr lang="ru-RU" sz="2800" b="1" dirty="0" smtClean="0"/>
              <a:t>9. радна биографија</a:t>
            </a:r>
            <a:r>
              <a:rPr lang="ru-RU" sz="2800" dirty="0" smtClean="0"/>
              <a:t>. </a:t>
            </a:r>
            <a:endParaRPr lang="en-US" sz="2800" dirty="0"/>
          </a:p>
        </p:txBody>
      </p:sp>
    </p:spTree>
    <p:extLst>
      <p:ext uri="{BB962C8B-B14F-4D97-AF65-F5344CB8AC3E}">
        <p14:creationId xmlns:p14="http://schemas.microsoft.com/office/powerpoint/2010/main" val="3354994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382000" cy="4031873"/>
          </a:xfrm>
          <a:prstGeom prst="rect">
            <a:avLst/>
          </a:prstGeom>
        </p:spPr>
        <p:txBody>
          <a:bodyPr wrap="square">
            <a:spAutoFit/>
          </a:bodyPr>
          <a:lstStyle/>
          <a:p>
            <a:r>
              <a:rPr lang="ru-RU" sz="3200" dirty="0"/>
              <a:t>Тему мастер рада усваја </a:t>
            </a:r>
            <a:r>
              <a:rPr lang="ru-RU" sz="3200" dirty="0" smtClean="0"/>
              <a:t>одговарајуће Веће </a:t>
            </a:r>
            <a:r>
              <a:rPr lang="ru-RU" sz="3200" dirty="0"/>
              <a:t>(</a:t>
            </a:r>
            <a:r>
              <a:rPr lang="ru-RU" sz="3200" dirty="0" smtClean="0"/>
              <a:t>за студије) </a:t>
            </a:r>
            <a:r>
              <a:rPr lang="ru-RU" sz="3200" dirty="0"/>
              <a:t>при Универзитету Универзитета </a:t>
            </a:r>
            <a:r>
              <a:rPr lang="ru-RU" sz="3200" dirty="0" smtClean="0"/>
              <a:t>у Бањој Луци.</a:t>
            </a:r>
          </a:p>
          <a:p>
            <a:endParaRPr lang="ru-RU" sz="3200" dirty="0"/>
          </a:p>
          <a:p>
            <a:r>
              <a:rPr lang="ru-RU" sz="3200" dirty="0"/>
              <a:t>Р</a:t>
            </a:r>
            <a:r>
              <a:rPr lang="ru-RU" sz="3200" b="1" dirty="0"/>
              <a:t>ок за израду мастер рада је до истека трајања студентских права </a:t>
            </a:r>
            <a:r>
              <a:rPr lang="ru-RU" sz="3200" dirty="0"/>
              <a:t>у складу са Законом о високом образовању Републике </a:t>
            </a:r>
            <a:r>
              <a:rPr lang="ru-RU" sz="3200" dirty="0" smtClean="0"/>
              <a:t>Српске и </a:t>
            </a:r>
            <a:r>
              <a:rPr lang="ru-RU" sz="3200" dirty="0"/>
              <a:t>актима Универзитета у </a:t>
            </a:r>
            <a:r>
              <a:rPr lang="ru-RU" sz="3200" dirty="0" smtClean="0"/>
              <a:t>Бањој Луци.</a:t>
            </a:r>
            <a:endParaRPr lang="en-US" sz="3200" dirty="0"/>
          </a:p>
        </p:txBody>
      </p:sp>
    </p:spTree>
    <p:extLst>
      <p:ext uri="{BB962C8B-B14F-4D97-AF65-F5344CB8AC3E}">
        <p14:creationId xmlns:p14="http://schemas.microsoft.com/office/powerpoint/2010/main" val="177006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10600" cy="4031873"/>
          </a:xfrm>
          <a:prstGeom prst="rect">
            <a:avLst/>
          </a:prstGeom>
        </p:spPr>
        <p:txBody>
          <a:bodyPr wrap="square">
            <a:spAutoFit/>
          </a:bodyPr>
          <a:lstStyle/>
          <a:p>
            <a:r>
              <a:rPr lang="ru-RU" sz="3200" dirty="0"/>
              <a:t>Веће </a:t>
            </a:r>
            <a:r>
              <a:rPr lang="ru-RU" sz="3200" dirty="0" smtClean="0"/>
              <a:t>(за студије) </a:t>
            </a:r>
            <a:r>
              <a:rPr lang="ru-RU" sz="3200" dirty="0"/>
              <a:t>при Универзитету доноси одлуку о пријави теме мастер рада, ментору и члановима Комисије за оцену завршног рада. У одлуци Већа дефинисан је и рок </a:t>
            </a:r>
            <a:r>
              <a:rPr lang="ru-RU" sz="3200" dirty="0" smtClean="0"/>
              <a:t>у </a:t>
            </a:r>
            <a:r>
              <a:rPr lang="ru-RU" sz="3200" dirty="0"/>
              <a:t>коме ментор и комисија пишу </a:t>
            </a:r>
            <a:r>
              <a:rPr lang="ru-RU" sz="3200" i="1" dirty="0"/>
              <a:t>Извештај о завршеном мастер раду</a:t>
            </a:r>
            <a:r>
              <a:rPr lang="ru-RU" sz="3200" dirty="0" smtClean="0"/>
              <a:t>.</a:t>
            </a:r>
          </a:p>
          <a:p>
            <a:endParaRPr lang="ru-RU" sz="3200" dirty="0" smtClean="0"/>
          </a:p>
          <a:p>
            <a:r>
              <a:rPr lang="ru-RU" sz="3200" dirty="0" smtClean="0"/>
              <a:t>Одбрана </a:t>
            </a:r>
            <a:r>
              <a:rPr lang="ru-RU" sz="3200" dirty="0"/>
              <a:t>се заказује пред истом комисијом. </a:t>
            </a:r>
            <a:endParaRPr lang="en-US" sz="3200" dirty="0"/>
          </a:p>
        </p:txBody>
      </p:sp>
    </p:spTree>
    <p:extLst>
      <p:ext uri="{BB962C8B-B14F-4D97-AF65-F5344CB8AC3E}">
        <p14:creationId xmlns:p14="http://schemas.microsoft.com/office/powerpoint/2010/main" val="37432151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382000" cy="5509200"/>
          </a:xfrm>
          <a:prstGeom prst="rect">
            <a:avLst/>
          </a:prstGeom>
        </p:spPr>
        <p:txBody>
          <a:bodyPr wrap="square">
            <a:spAutoFit/>
          </a:bodyPr>
          <a:lstStyle/>
          <a:p>
            <a:r>
              <a:rPr lang="ru-RU" sz="3200" dirty="0"/>
              <a:t>Ментор и студент заједнички праве </a:t>
            </a:r>
            <a:r>
              <a:rPr lang="ru-RU" sz="3200" b="1" dirty="0"/>
              <a:t>план израде</a:t>
            </a:r>
            <a:r>
              <a:rPr lang="ru-RU" sz="3200" dirty="0"/>
              <a:t> мастер рада о чему обавештавају руководиоца студијског програма. </a:t>
            </a:r>
            <a:endParaRPr lang="ru-RU" sz="3200" dirty="0" smtClean="0"/>
          </a:p>
          <a:p>
            <a:endParaRPr lang="ru-RU" sz="3200" dirty="0"/>
          </a:p>
          <a:p>
            <a:r>
              <a:rPr lang="ru-RU" sz="2800" dirty="0" smtClean="0"/>
              <a:t>Уколико </a:t>
            </a:r>
            <a:r>
              <a:rPr lang="ru-RU" sz="2800" dirty="0"/>
              <a:t>дође до било каквих одступања у плану, пре истека прописаних рокова, обавештава се руководилац и </a:t>
            </a:r>
            <a:r>
              <a:rPr lang="ru-RU" sz="2800" dirty="0" smtClean="0"/>
              <a:t>одговарајуће Веће при </a:t>
            </a:r>
            <a:r>
              <a:rPr lang="ru-RU" sz="2800" dirty="0"/>
              <a:t>Универзитету. </a:t>
            </a:r>
            <a:endParaRPr lang="ru-RU" sz="2800" dirty="0" smtClean="0"/>
          </a:p>
          <a:p>
            <a:endParaRPr lang="ru-RU" sz="2800" dirty="0" smtClean="0"/>
          </a:p>
          <a:p>
            <a:r>
              <a:rPr lang="ru-RU" sz="2800" dirty="0" smtClean="0"/>
              <a:t>У </a:t>
            </a:r>
            <a:r>
              <a:rPr lang="ru-RU" sz="2800" dirty="0"/>
              <a:t>случају да постоји потреба за мировањем статуса студента из одређених разлога у складу са </a:t>
            </a:r>
            <a:r>
              <a:rPr lang="ru-RU" sz="2800" dirty="0" smtClean="0"/>
              <a:t> Законом </a:t>
            </a:r>
            <a:r>
              <a:rPr lang="ru-RU" sz="2800" dirty="0"/>
              <a:t>студент подноси молбу Већу уз сагласност ментора и Програмског </a:t>
            </a:r>
            <a:r>
              <a:rPr lang="ru-RU" sz="2800" dirty="0" smtClean="0"/>
              <a:t>савета Универзитета. </a:t>
            </a:r>
            <a:endParaRPr lang="en-US" sz="2800" dirty="0"/>
          </a:p>
        </p:txBody>
      </p:sp>
    </p:spTree>
    <p:extLst>
      <p:ext uri="{BB962C8B-B14F-4D97-AF65-F5344CB8AC3E}">
        <p14:creationId xmlns:p14="http://schemas.microsoft.com/office/powerpoint/2010/main" val="285148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2133600"/>
            <a:ext cx="8077200" cy="1752600"/>
          </a:xfrm>
        </p:spPr>
        <p:txBody>
          <a:bodyPr>
            <a:normAutofit/>
          </a:bodyPr>
          <a:lstStyle/>
          <a:p>
            <a:r>
              <a:rPr lang="sr-Cyrl-RS" sz="4400" b="1" dirty="0" smtClean="0">
                <a:solidFill>
                  <a:schemeClr val="tx2"/>
                </a:solidFill>
                <a:latin typeface="Arial Narrow" pitchFamily="34" charset="0"/>
                <a:ea typeface="Cambria" pitchFamily="18" charset="0"/>
              </a:rPr>
              <a:t>МЕТОДОЛОГИЈА</a:t>
            </a:r>
          </a:p>
          <a:p>
            <a:r>
              <a:rPr lang="sr-Cyrl-RS" sz="4400" b="1" dirty="0" smtClean="0">
                <a:solidFill>
                  <a:schemeClr val="tx2"/>
                </a:solidFill>
                <a:latin typeface="Arial Narrow" pitchFamily="34" charset="0"/>
                <a:ea typeface="Cambria" pitchFamily="18" charset="0"/>
              </a:rPr>
              <a:t>НАУЧНОГ ИСТРАЖИВАЊА</a:t>
            </a:r>
          </a:p>
          <a:p>
            <a:endParaRPr lang="sr-Cyrl-RS" sz="4400" dirty="0" smtClean="0">
              <a:solidFill>
                <a:schemeClr val="tx1"/>
              </a:solidFill>
              <a:latin typeface="Arial Narrow" pitchFamily="34" charset="0"/>
              <a:ea typeface="Cambria" pitchFamily="18" charset="0"/>
            </a:endParaRPr>
          </a:p>
          <a:p>
            <a:endParaRPr lang="sr-Cyrl-RS" sz="4400" dirty="0" smtClean="0">
              <a:solidFill>
                <a:schemeClr val="tx1"/>
              </a:solidFill>
              <a:latin typeface="Arial Narrow" pitchFamily="34" charset="0"/>
              <a:ea typeface="Cambria" pitchFamily="18" charset="0"/>
            </a:endParaRPr>
          </a:p>
          <a:p>
            <a:endParaRPr lang="en-US" sz="4400" dirty="0">
              <a:solidFill>
                <a:schemeClr val="tx1"/>
              </a:solidFill>
              <a:latin typeface="Arial Narrow" pitchFamily="34" charset="0"/>
              <a:ea typeface="Cambria" pitchFamily="18" charset="0"/>
            </a:endParaRPr>
          </a:p>
        </p:txBody>
      </p:sp>
      <p:pic>
        <p:nvPicPr>
          <p:cNvPr id="4" name="Picture 3" descr="Универзитет у Бањој Луци logo"/>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 y="533400"/>
            <a:ext cx="4408805" cy="1247775"/>
          </a:xfrm>
          <a:prstGeom prst="rect">
            <a:avLst/>
          </a:prstGeom>
          <a:noFill/>
          <a:ln>
            <a:noFill/>
          </a:ln>
        </p:spPr>
      </p:pic>
      <p:sp>
        <p:nvSpPr>
          <p:cNvPr id="5" name="TextBox 4"/>
          <p:cNvSpPr txBox="1"/>
          <p:nvPr/>
        </p:nvSpPr>
        <p:spPr>
          <a:xfrm>
            <a:off x="3352800" y="4876800"/>
            <a:ext cx="5338321" cy="523220"/>
          </a:xfrm>
          <a:prstGeom prst="rect">
            <a:avLst/>
          </a:prstGeom>
          <a:noFill/>
        </p:spPr>
        <p:txBody>
          <a:bodyPr wrap="none" rtlCol="0">
            <a:spAutoFit/>
          </a:bodyPr>
          <a:lstStyle/>
          <a:p>
            <a:r>
              <a:rPr lang="ru-RU" sz="2800" b="1" dirty="0" smtClean="0">
                <a:solidFill>
                  <a:srgbClr val="C00000"/>
                </a:solidFill>
                <a:latin typeface="Comic Sans MS" pitchFamily="66" charset="0"/>
              </a:rPr>
              <a:t>П</a:t>
            </a:r>
            <a:r>
              <a:rPr lang="sr-Cyrl-RS" sz="2800" b="1" dirty="0" smtClean="0">
                <a:solidFill>
                  <a:srgbClr val="C00000"/>
                </a:solidFill>
                <a:latin typeface="Comic Sans MS" pitchFamily="66" charset="0"/>
              </a:rPr>
              <a:t>роф. </a:t>
            </a:r>
            <a:r>
              <a:rPr lang="ru-RU" sz="2800" b="1" dirty="0" smtClean="0">
                <a:solidFill>
                  <a:srgbClr val="C00000"/>
                </a:solidFill>
                <a:latin typeface="Comic Sans MS" pitchFamily="66" charset="0"/>
              </a:rPr>
              <a:t>д</a:t>
            </a:r>
            <a:r>
              <a:rPr lang="sr-Cyrl-RS" sz="2800" b="1" dirty="0" smtClean="0">
                <a:solidFill>
                  <a:srgbClr val="C00000"/>
                </a:solidFill>
                <a:latin typeface="Comic Sans MS" pitchFamily="66" charset="0"/>
              </a:rPr>
              <a:t>р Стево Јаћимовски</a:t>
            </a:r>
            <a:endParaRPr lang="en-US" sz="2800" b="1" dirty="0">
              <a:solidFill>
                <a:srgbClr val="C00000"/>
              </a:solidFill>
              <a:latin typeface="Comic Sans MS" pitchFamily="66" charset="0"/>
            </a:endParaRPr>
          </a:p>
        </p:txBody>
      </p:sp>
      <p:pic>
        <p:nvPicPr>
          <p:cNvPr id="6" name="Picture 5" descr="C:\Users\ADMIN\Desktop\IMG_20170303_19532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457200"/>
            <a:ext cx="1752600" cy="1524000"/>
          </a:xfrm>
          <a:prstGeom prst="rect">
            <a:avLst/>
          </a:prstGeom>
          <a:noFill/>
          <a:ln>
            <a:noFill/>
          </a:ln>
        </p:spPr>
      </p:pic>
    </p:spTree>
    <p:extLst>
      <p:ext uri="{BB962C8B-B14F-4D97-AF65-F5344CB8AC3E}">
        <p14:creationId xmlns:p14="http://schemas.microsoft.com/office/powerpoint/2010/main" val="3453291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2723" y="304800"/>
            <a:ext cx="8534400" cy="5509200"/>
          </a:xfrm>
          <a:prstGeom prst="rect">
            <a:avLst/>
          </a:prstGeom>
        </p:spPr>
        <p:txBody>
          <a:bodyPr wrap="square">
            <a:spAutoFit/>
          </a:bodyPr>
          <a:lstStyle/>
          <a:p>
            <a:pPr algn="ctr"/>
            <a:r>
              <a:rPr lang="ru-RU" sz="3200" b="1" dirty="0">
                <a:solidFill>
                  <a:srgbClr val="C00000"/>
                </a:solidFill>
              </a:rPr>
              <a:t>ПОСТУПАК ПРИЈАВЕ, ИЗРАДЕ И ОДБРАНЕ ЗАВРШНОГ (МАСТЕР) </a:t>
            </a:r>
            <a:r>
              <a:rPr lang="ru-RU" sz="3200" b="1" dirty="0" smtClean="0">
                <a:solidFill>
                  <a:srgbClr val="C00000"/>
                </a:solidFill>
              </a:rPr>
              <a:t>РАДА</a:t>
            </a:r>
          </a:p>
          <a:p>
            <a:endParaRPr lang="ru-RU" sz="3200" b="1" dirty="0">
              <a:solidFill>
                <a:srgbClr val="C00000"/>
              </a:solidFill>
            </a:endParaRPr>
          </a:p>
          <a:p>
            <a:pPr marL="514350" indent="-514350">
              <a:buAutoNum type="arabicPeriod"/>
            </a:pPr>
            <a:r>
              <a:rPr lang="ru-RU" sz="3200" dirty="0" smtClean="0"/>
              <a:t>Поступак </a:t>
            </a:r>
            <a:r>
              <a:rPr lang="ru-RU" sz="3200" dirty="0"/>
              <a:t>пријаве теме мастер рада </a:t>
            </a:r>
            <a:endParaRPr lang="ru-RU" sz="3200" dirty="0" smtClean="0"/>
          </a:p>
          <a:p>
            <a:pPr marL="514350" indent="-514350">
              <a:buAutoNum type="arabicPeriod"/>
            </a:pPr>
            <a:r>
              <a:rPr lang="ru-RU" sz="3200" dirty="0"/>
              <a:t>Структура мастер рада </a:t>
            </a:r>
            <a:endParaRPr lang="ru-RU" sz="3200" dirty="0" smtClean="0"/>
          </a:p>
          <a:p>
            <a:pPr marL="514350" indent="-514350">
              <a:buAutoNum type="arabicPeriod"/>
            </a:pPr>
            <a:r>
              <a:rPr lang="ru-RU" sz="3200" dirty="0"/>
              <a:t>Коришћење литературе </a:t>
            </a:r>
            <a:endParaRPr lang="ru-RU" sz="3200" dirty="0" smtClean="0"/>
          </a:p>
          <a:p>
            <a:r>
              <a:rPr lang="ru-RU" sz="3200" b="1" dirty="0" smtClean="0">
                <a:solidFill>
                  <a:srgbClr val="C00000"/>
                </a:solidFill>
              </a:rPr>
              <a:t>3.1</a:t>
            </a:r>
            <a:r>
              <a:rPr lang="ru-RU" sz="3200" dirty="0"/>
              <a:t>. Харвардски систем </a:t>
            </a:r>
            <a:endParaRPr lang="ru-RU" sz="3200" dirty="0" smtClean="0"/>
          </a:p>
          <a:p>
            <a:r>
              <a:rPr lang="ru-RU" sz="3200" b="1" dirty="0" smtClean="0">
                <a:solidFill>
                  <a:srgbClr val="C00000"/>
                </a:solidFill>
              </a:rPr>
              <a:t>3.2.</a:t>
            </a:r>
            <a:r>
              <a:rPr lang="ru-RU" sz="3200" dirty="0"/>
              <a:t> Ванкуверски систем </a:t>
            </a:r>
            <a:endParaRPr lang="ru-RU" sz="3200" dirty="0" smtClean="0"/>
          </a:p>
          <a:p>
            <a:r>
              <a:rPr lang="ru-RU" sz="3200" b="1" dirty="0" smtClean="0">
                <a:solidFill>
                  <a:srgbClr val="C00000"/>
                </a:solidFill>
              </a:rPr>
              <a:t>3.3.</a:t>
            </a:r>
            <a:r>
              <a:rPr lang="ru-RU" sz="3200" dirty="0"/>
              <a:t> Оксфордски систем </a:t>
            </a:r>
            <a:endParaRPr lang="ru-RU" sz="3200" dirty="0" smtClean="0"/>
          </a:p>
          <a:p>
            <a:r>
              <a:rPr lang="ru-RU" sz="3200" b="1" dirty="0" smtClean="0">
                <a:solidFill>
                  <a:srgbClr val="C00000"/>
                </a:solidFill>
              </a:rPr>
              <a:t>4.</a:t>
            </a:r>
            <a:r>
              <a:rPr lang="ru-RU" sz="3200" dirty="0"/>
              <a:t> </a:t>
            </a:r>
            <a:r>
              <a:rPr lang="ru-RU" sz="3200" dirty="0" smtClean="0"/>
              <a:t>Упутства </a:t>
            </a:r>
            <a:r>
              <a:rPr lang="ru-RU" sz="3200" dirty="0"/>
              <a:t>за писање мастер рада </a:t>
            </a:r>
            <a:endParaRPr lang="ru-RU" sz="3200" dirty="0" smtClean="0"/>
          </a:p>
          <a:p>
            <a:r>
              <a:rPr lang="ru-RU" sz="3200" b="1" dirty="0" smtClean="0">
                <a:solidFill>
                  <a:srgbClr val="C00000"/>
                </a:solidFill>
              </a:rPr>
              <a:t>5. </a:t>
            </a:r>
            <a:r>
              <a:rPr lang="ru-RU" sz="3200" dirty="0"/>
              <a:t>Поступак одбране мастер рада </a:t>
            </a:r>
            <a:endParaRPr lang="en-US" sz="3200" b="1" dirty="0">
              <a:solidFill>
                <a:srgbClr val="C00000"/>
              </a:solidFill>
            </a:endParaRPr>
          </a:p>
        </p:txBody>
      </p:sp>
    </p:spTree>
    <p:extLst>
      <p:ext uri="{BB962C8B-B14F-4D97-AF65-F5344CB8AC3E}">
        <p14:creationId xmlns:p14="http://schemas.microsoft.com/office/powerpoint/2010/main" val="1053482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001643"/>
          </a:xfrm>
          <a:prstGeom prst="rect">
            <a:avLst/>
          </a:prstGeom>
        </p:spPr>
        <p:txBody>
          <a:bodyPr wrap="square">
            <a:spAutoFit/>
          </a:bodyPr>
          <a:lstStyle/>
          <a:p>
            <a:r>
              <a:rPr lang="ru-RU" sz="3200" b="1" dirty="0"/>
              <a:t>ПОСТУПАК ПРИЈАВЕ, ИЗРАДЕ И ОДБРАНЕ</a:t>
            </a:r>
            <a:r>
              <a:rPr lang="ru-RU" sz="3200" dirty="0"/>
              <a:t> </a:t>
            </a:r>
            <a:r>
              <a:rPr lang="ru-RU" sz="3200" b="1" dirty="0" smtClean="0"/>
              <a:t>МАСТЕР </a:t>
            </a:r>
            <a:r>
              <a:rPr lang="ru-RU" sz="3200" b="1" dirty="0"/>
              <a:t>РАДА</a:t>
            </a:r>
            <a:r>
              <a:rPr lang="ru-RU" sz="3200" dirty="0"/>
              <a:t> </a:t>
            </a:r>
            <a:endParaRPr lang="en-US" sz="3200" dirty="0"/>
          </a:p>
          <a:p>
            <a:endParaRPr lang="ru-RU" sz="3200" dirty="0" smtClean="0"/>
          </a:p>
          <a:p>
            <a:r>
              <a:rPr lang="ru-RU" sz="3200" dirty="0" smtClean="0"/>
              <a:t>Мастер рад </a:t>
            </a:r>
            <a:r>
              <a:rPr lang="ru-RU" sz="3200" dirty="0"/>
              <a:t>је самостални стручни рад у којем се обрађује одабрана тема. </a:t>
            </a:r>
            <a:endParaRPr lang="ru-RU" sz="3200" dirty="0" smtClean="0"/>
          </a:p>
          <a:p>
            <a:endParaRPr lang="ru-RU" sz="3200" dirty="0" smtClean="0"/>
          </a:p>
          <a:p>
            <a:r>
              <a:rPr lang="ru-RU" sz="3200" dirty="0" smtClean="0"/>
              <a:t>Пише </a:t>
            </a:r>
            <a:r>
              <a:rPr lang="ru-RU" sz="3200" dirty="0"/>
              <a:t>се на завршетку мастер академских студија. </a:t>
            </a:r>
            <a:endParaRPr lang="ru-RU" sz="3200" dirty="0" smtClean="0"/>
          </a:p>
          <a:p>
            <a:endParaRPr lang="ru-RU" sz="3200" dirty="0" smtClean="0"/>
          </a:p>
          <a:p>
            <a:r>
              <a:rPr lang="ru-RU" sz="3200" dirty="0" smtClean="0"/>
              <a:t>Брани </a:t>
            </a:r>
            <a:r>
              <a:rPr lang="ru-RU" sz="3200" dirty="0"/>
              <a:t>се након испуњених свих наставних обавеза у складу са акредитацијом студијског програма (положени сви </a:t>
            </a:r>
            <a:r>
              <a:rPr lang="ru-RU" sz="3200" dirty="0" smtClean="0"/>
              <a:t>испити итд.). </a:t>
            </a:r>
            <a:endParaRPr lang="en-US" sz="3200" dirty="0"/>
          </a:p>
        </p:txBody>
      </p:sp>
    </p:spTree>
    <p:extLst>
      <p:ext uri="{BB962C8B-B14F-4D97-AF65-F5344CB8AC3E}">
        <p14:creationId xmlns:p14="http://schemas.microsoft.com/office/powerpoint/2010/main" val="36609721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1708" y="228600"/>
            <a:ext cx="8763000" cy="3046988"/>
          </a:xfrm>
          <a:prstGeom prst="rect">
            <a:avLst/>
          </a:prstGeom>
        </p:spPr>
        <p:txBody>
          <a:bodyPr wrap="square">
            <a:spAutoFit/>
          </a:bodyPr>
          <a:lstStyle/>
          <a:p>
            <a:r>
              <a:rPr lang="ru-RU" sz="3200" dirty="0" smtClean="0"/>
              <a:t>Студент</a:t>
            </a:r>
            <a:r>
              <a:rPr lang="ru-RU" sz="3200" b="1" dirty="0" smtClean="0"/>
              <a:t> </a:t>
            </a:r>
            <a:r>
              <a:rPr lang="ru-RU" sz="3200" dirty="0" smtClean="0"/>
              <a:t> </a:t>
            </a:r>
            <a:r>
              <a:rPr lang="ru-RU" sz="3200" dirty="0"/>
              <a:t>у току припреме и израде мастер </a:t>
            </a:r>
            <a:r>
              <a:rPr lang="ru-RU" sz="3200" dirty="0" smtClean="0"/>
              <a:t>рада: </a:t>
            </a:r>
          </a:p>
          <a:p>
            <a:endParaRPr lang="ru-RU" sz="3200" dirty="0"/>
          </a:p>
          <a:p>
            <a:pPr marL="514350" indent="-514350">
              <a:buFont typeface="+mj-lt"/>
              <a:buAutoNum type="arabicPeriod"/>
            </a:pPr>
            <a:r>
              <a:rPr lang="ru-RU" sz="3200" dirty="0" smtClean="0"/>
              <a:t>развија </a:t>
            </a:r>
            <a:r>
              <a:rPr lang="ru-RU" sz="3200" dirty="0"/>
              <a:t>своје академске способности</a:t>
            </a:r>
            <a:r>
              <a:rPr lang="ru-RU" sz="3200" dirty="0" smtClean="0"/>
              <a:t>,</a:t>
            </a:r>
          </a:p>
          <a:p>
            <a:pPr marL="514350" indent="-514350">
              <a:buFont typeface="+mj-lt"/>
              <a:buAutoNum type="arabicPeriod"/>
            </a:pPr>
            <a:r>
              <a:rPr lang="ru-RU" sz="3200" dirty="0" smtClean="0"/>
              <a:t>унапређује </a:t>
            </a:r>
            <a:r>
              <a:rPr lang="ru-RU" sz="3200" dirty="0"/>
              <a:t>знање у одређеној области </a:t>
            </a:r>
            <a:r>
              <a:rPr lang="ru-RU" sz="3200" dirty="0" smtClean="0"/>
              <a:t>и</a:t>
            </a:r>
          </a:p>
          <a:p>
            <a:pPr marL="514350" indent="-514350">
              <a:buFont typeface="+mj-lt"/>
              <a:buAutoNum type="arabicPeriod"/>
            </a:pPr>
            <a:r>
              <a:rPr lang="ru-RU" sz="3200" dirty="0" smtClean="0"/>
              <a:t>примењује </a:t>
            </a:r>
            <a:r>
              <a:rPr lang="ru-RU" sz="3200" dirty="0"/>
              <a:t>одговарајуће методе, технике и алате научног истраживања. </a:t>
            </a:r>
            <a:endParaRPr lang="en-US" sz="3200" dirty="0"/>
          </a:p>
        </p:txBody>
      </p:sp>
    </p:spTree>
    <p:extLst>
      <p:ext uri="{BB962C8B-B14F-4D97-AF65-F5344CB8AC3E}">
        <p14:creationId xmlns:p14="http://schemas.microsoft.com/office/powerpoint/2010/main" val="3569367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458200" cy="2554545"/>
          </a:xfrm>
          <a:prstGeom prst="rect">
            <a:avLst/>
          </a:prstGeom>
        </p:spPr>
        <p:txBody>
          <a:bodyPr wrap="square">
            <a:spAutoFit/>
          </a:bodyPr>
          <a:lstStyle/>
          <a:p>
            <a:r>
              <a:rPr lang="ru-RU" sz="3200" dirty="0"/>
              <a:t>Рад </a:t>
            </a:r>
            <a:r>
              <a:rPr lang="ru-RU" sz="3200" dirty="0" smtClean="0"/>
              <a:t>укључује:</a:t>
            </a:r>
          </a:p>
          <a:p>
            <a:r>
              <a:rPr lang="ru-RU" sz="3200" b="1" dirty="0" smtClean="0">
                <a:solidFill>
                  <a:srgbClr val="C00000"/>
                </a:solidFill>
              </a:rPr>
              <a:t>формулацију</a:t>
            </a:r>
            <a:r>
              <a:rPr lang="ru-RU" sz="3200" b="1" dirty="0"/>
              <a:t>, </a:t>
            </a:r>
            <a:r>
              <a:rPr lang="ru-RU" sz="3200" b="1" dirty="0">
                <a:solidFill>
                  <a:schemeClr val="tx2"/>
                </a:solidFill>
              </a:rPr>
              <a:t>анализу једног или више истраживачких питања</a:t>
            </a:r>
            <a:r>
              <a:rPr lang="ru-RU" sz="3200" b="1" dirty="0"/>
              <a:t>, </a:t>
            </a:r>
            <a:r>
              <a:rPr lang="ru-RU" sz="3200" b="1" dirty="0">
                <a:solidFill>
                  <a:schemeClr val="accent6">
                    <a:lumMod val="50000"/>
                  </a:schemeClr>
                </a:solidFill>
              </a:rPr>
              <a:t>примену метода истраживања</a:t>
            </a:r>
            <a:r>
              <a:rPr lang="ru-RU" sz="3200" b="1" dirty="0"/>
              <a:t>, </a:t>
            </a:r>
            <a:r>
              <a:rPr lang="ru-RU" sz="3200" b="1" dirty="0">
                <a:solidFill>
                  <a:schemeClr val="accent5">
                    <a:lumMod val="50000"/>
                  </a:schemeClr>
                </a:solidFill>
              </a:rPr>
              <a:t>интерпретацију</a:t>
            </a:r>
            <a:r>
              <a:rPr lang="ru-RU" sz="3200" b="1" dirty="0"/>
              <a:t>, </a:t>
            </a:r>
            <a:r>
              <a:rPr lang="ru-RU" sz="3200" b="1" dirty="0">
                <a:solidFill>
                  <a:srgbClr val="7030A0"/>
                </a:solidFill>
              </a:rPr>
              <a:t>дискусију</a:t>
            </a:r>
            <a:r>
              <a:rPr lang="ru-RU" sz="3200" b="1" dirty="0"/>
              <a:t> и </a:t>
            </a:r>
            <a:r>
              <a:rPr lang="ru-RU" sz="3200" b="1" dirty="0">
                <a:solidFill>
                  <a:srgbClr val="00B0F0"/>
                </a:solidFill>
              </a:rPr>
              <a:t>закључак</a:t>
            </a:r>
            <a:r>
              <a:rPr lang="ru-RU" sz="3200" b="1" dirty="0"/>
              <a:t> </a:t>
            </a:r>
            <a:r>
              <a:rPr lang="ru-RU" sz="3200" dirty="0"/>
              <a:t>са </a:t>
            </a:r>
            <a:r>
              <a:rPr lang="ru-RU" sz="3200" dirty="0" smtClean="0"/>
              <a:t>препорукама</a:t>
            </a:r>
            <a:endParaRPr lang="en-US" sz="3200" dirty="0"/>
          </a:p>
        </p:txBody>
      </p:sp>
    </p:spTree>
    <p:extLst>
      <p:ext uri="{BB962C8B-B14F-4D97-AF65-F5344CB8AC3E}">
        <p14:creationId xmlns:p14="http://schemas.microsoft.com/office/powerpoint/2010/main" val="3376776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610600" cy="3970318"/>
          </a:xfrm>
          <a:prstGeom prst="rect">
            <a:avLst/>
          </a:prstGeom>
        </p:spPr>
        <p:txBody>
          <a:bodyPr wrap="square">
            <a:spAutoFit/>
          </a:bodyPr>
          <a:lstStyle/>
          <a:p>
            <a:r>
              <a:rPr lang="ru-RU" sz="3600" dirty="0"/>
              <a:t>Истраживање студент реализује </a:t>
            </a:r>
            <a:r>
              <a:rPr lang="ru-RU" sz="3600" u="sng" dirty="0"/>
              <a:t>самостално уз помоћ ментора. </a:t>
            </a:r>
            <a:endParaRPr lang="ru-RU" sz="3600" u="sng" dirty="0" smtClean="0"/>
          </a:p>
          <a:p>
            <a:endParaRPr lang="ru-RU" sz="3600" dirty="0"/>
          </a:p>
          <a:p>
            <a:r>
              <a:rPr lang="ru-RU" sz="3600" u="sng" dirty="0" smtClean="0"/>
              <a:t>Самосталност </a:t>
            </a:r>
            <a:r>
              <a:rPr lang="ru-RU" sz="3600" u="sng" dirty="0"/>
              <a:t>и оригиналност су кључне претпоставке мастер рада</a:t>
            </a:r>
            <a:r>
              <a:rPr lang="ru-RU" sz="3600" dirty="0"/>
              <a:t> без обзира да ли се ради о сопственом истраживању или интерпретацији налаза </a:t>
            </a:r>
            <a:r>
              <a:rPr lang="ru-RU" sz="3600" dirty="0" smtClean="0"/>
              <a:t>других.</a:t>
            </a:r>
            <a:endParaRPr lang="en-US" sz="3600" dirty="0"/>
          </a:p>
        </p:txBody>
      </p:sp>
    </p:spTree>
    <p:extLst>
      <p:ext uri="{BB962C8B-B14F-4D97-AF65-F5344CB8AC3E}">
        <p14:creationId xmlns:p14="http://schemas.microsoft.com/office/powerpoint/2010/main" val="3501518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9277" y="533400"/>
            <a:ext cx="8305800" cy="3416320"/>
          </a:xfrm>
          <a:prstGeom prst="rect">
            <a:avLst/>
          </a:prstGeom>
        </p:spPr>
        <p:txBody>
          <a:bodyPr wrap="square">
            <a:spAutoFit/>
          </a:bodyPr>
          <a:lstStyle/>
          <a:p>
            <a:r>
              <a:rPr lang="ru-RU" sz="3600" dirty="0"/>
              <a:t>Да би рад био добро написан, по форми и садржају, неопходно је да задовољава критеријуме публиковања у часописима са рецензијом који се </a:t>
            </a:r>
            <a:r>
              <a:rPr lang="ru-RU" sz="3600" dirty="0" smtClean="0"/>
              <a:t>цитирају</a:t>
            </a:r>
            <a:r>
              <a:rPr lang="ru-RU" sz="3600" b="1" dirty="0"/>
              <a:t> </a:t>
            </a:r>
            <a:r>
              <a:rPr lang="ru-RU" sz="3600" dirty="0" smtClean="0"/>
              <a:t>у </a:t>
            </a:r>
            <a:r>
              <a:rPr lang="en-US" sz="3600" i="1" dirty="0"/>
              <a:t>SCI </a:t>
            </a:r>
            <a:r>
              <a:rPr lang="sr-Cyrl-RS" sz="3600" i="1" dirty="0" smtClean="0"/>
              <a:t> </a:t>
            </a:r>
            <a:r>
              <a:rPr lang="ru-RU" sz="3600" dirty="0"/>
              <a:t>(</a:t>
            </a:r>
            <a:r>
              <a:rPr lang="en-US" sz="3600" i="1" dirty="0"/>
              <a:t>Science Citation Index</a:t>
            </a:r>
            <a:r>
              <a:rPr lang="ru-RU" sz="3600" dirty="0" smtClean="0"/>
              <a:t>) базама </a:t>
            </a:r>
            <a:r>
              <a:rPr lang="ru-RU" sz="3600" dirty="0"/>
              <a:t>или </a:t>
            </a:r>
            <a:r>
              <a:rPr lang="ru-RU" sz="3600" dirty="0" smtClean="0"/>
              <a:t>часописима  </a:t>
            </a:r>
            <a:r>
              <a:rPr lang="ru-RU" sz="3600" dirty="0"/>
              <a:t>из друштвених </a:t>
            </a:r>
            <a:r>
              <a:rPr lang="ru-RU" sz="3600" dirty="0" smtClean="0"/>
              <a:t>наука.</a:t>
            </a:r>
            <a:endParaRPr lang="en-US" sz="3600" dirty="0"/>
          </a:p>
        </p:txBody>
      </p:sp>
    </p:spTree>
    <p:extLst>
      <p:ext uri="{BB962C8B-B14F-4D97-AF65-F5344CB8AC3E}">
        <p14:creationId xmlns:p14="http://schemas.microsoft.com/office/powerpoint/2010/main" val="2927818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512363"/>
            <a:ext cx="8610600" cy="2308324"/>
          </a:xfrm>
          <a:prstGeom prst="rect">
            <a:avLst/>
          </a:prstGeom>
        </p:spPr>
        <p:txBody>
          <a:bodyPr wrap="square">
            <a:spAutoFit/>
          </a:bodyPr>
          <a:lstStyle/>
          <a:p>
            <a:r>
              <a:rPr lang="ru-RU" sz="3600" dirty="0"/>
              <a:t>Успешна одбрана рада претпоставља поштовање правила добре презентације, прописаног времена и компетентног одговарања на питања чланова Комисије. </a:t>
            </a:r>
            <a:endParaRPr lang="en-US" sz="3600" dirty="0"/>
          </a:p>
        </p:txBody>
      </p:sp>
    </p:spTree>
    <p:extLst>
      <p:ext uri="{BB962C8B-B14F-4D97-AF65-F5344CB8AC3E}">
        <p14:creationId xmlns:p14="http://schemas.microsoft.com/office/powerpoint/2010/main" val="5074733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515</TotalTime>
  <Words>813</Words>
  <Application>Microsoft Office PowerPoint</Application>
  <PresentationFormat>On-screen Show (4:3)</PresentationFormat>
  <Paragraphs>94</Paragraphs>
  <Slides>19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Arial Narrow</vt:lpstr>
      <vt:lpstr>Calibri</vt:lpstr>
      <vt:lpstr>Cambria</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StevoJ</dc:creator>
  <cp:lastModifiedBy>Radoslav Ivanis</cp:lastModifiedBy>
  <cp:revision>25</cp:revision>
  <dcterms:created xsi:type="dcterms:W3CDTF">2018-12-16T13:00:11Z</dcterms:created>
  <dcterms:modified xsi:type="dcterms:W3CDTF">2019-02-08T08:27:02Z</dcterms:modified>
</cp:coreProperties>
</file>